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Probably like this.</a:t>
            </a:r>
          </a:p>
          <a:p>
            <a:pPr/>
            <a:r>
              <a:t>US Life expectancy: 78.8 years. Varies by county.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Victim: young woman</a:t>
            </a:r>
          </a:p>
          <a:p>
            <a:pPr/>
            <a:r>
              <a:t>Cause of death: undead evil spirit</a:t>
            </a:r>
          </a:p>
          <a:p>
            <a:pPr/>
          </a:p>
          <a:p>
            <a:pPr/>
            <a:r>
              <a:t>Dead Evil II, 1987, Renaissance Pictures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mother and baby</a:t>
            </a:r>
          </a:p>
          <a:p>
            <a:pPr/>
            <a:r>
              <a:t>Cause of death: crazy people on motorcycles</a:t>
            </a:r>
          </a:p>
          <a:p>
            <a:pPr/>
          </a:p>
          <a:p>
            <a:pPr/>
            <a:r>
              <a:t>Mad Max, 1979, MGM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Victim: middle aged government employee</a:t>
            </a:r>
          </a:p>
          <a:p>
            <a:pPr/>
            <a:r>
              <a:t>Cause of death: self-replicating alien</a:t>
            </a:r>
          </a:p>
          <a:p>
            <a:pPr/>
          </a:p>
          <a:p>
            <a:pPr/>
            <a:r>
              <a:t>The Thing, 1982, Universal Pictures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</a:t>
            </a:r>
          </a:p>
          <a:p>
            <a:pPr/>
            <a:r>
              <a:t>Cause of death: not normal, bad and ugly (a monster)</a:t>
            </a:r>
          </a:p>
          <a:p>
            <a:pPr/>
            <a:r>
              <a:t>Number affected: a few unfortunates, one at a time </a:t>
            </a:r>
          </a:p>
          <a:p>
            <a:pPr/>
            <a:r>
              <a:t>Likelihood: almost nil (exactly nil if you don’t bother with a science advisor)</a:t>
            </a:r>
          </a:p>
          <a:p>
            <a:pPr/>
            <a:r>
              <a:t>The rest of humanity: of little use</a:t>
            </a:r>
          </a:p>
          <a:p>
            <a:pPr/>
            <a:r>
              <a:t>Technology: of little use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</a:t>
            </a:r>
          </a:p>
          <a:p>
            <a:pPr/>
            <a:r>
              <a:t>Cause of death: not normal, bad and ugly (a monster)</a:t>
            </a:r>
          </a:p>
          <a:p>
            <a:pPr/>
            <a:r>
              <a:t>Number affected: a few unfortunates, one at a time </a:t>
            </a:r>
          </a:p>
          <a:p>
            <a:pPr/>
            <a:r>
              <a:t>Likelihood: almost nil (exactly nil if you don’t bother with a science advisor)</a:t>
            </a:r>
          </a:p>
          <a:p>
            <a:pPr/>
            <a:r>
              <a:t>The rest of humanity: of little use</a:t>
            </a:r>
          </a:p>
          <a:p>
            <a:pPr/>
            <a:r>
              <a:t>Technology: of little use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</a:t>
            </a:r>
          </a:p>
          <a:p>
            <a:pPr/>
            <a:r>
              <a:t>Cause of death: not normal, bad and ugly (a monster)</a:t>
            </a:r>
          </a:p>
          <a:p>
            <a:pPr/>
            <a:r>
              <a:t>Number affected: a few unfortunates, one at a time </a:t>
            </a:r>
          </a:p>
          <a:p>
            <a:pPr/>
            <a:r>
              <a:t>Likelihood: almost nil (exactly nil if you don’t bother with a science advisor)</a:t>
            </a:r>
          </a:p>
          <a:p>
            <a:pPr/>
            <a:r>
              <a:t>The rest of humanity: of little use</a:t>
            </a:r>
          </a:p>
          <a:p>
            <a:pPr/>
            <a:r>
              <a:t>Technology: of little use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</a:t>
            </a:r>
          </a:p>
          <a:p>
            <a:pPr/>
            <a:r>
              <a:t>Cause of death: not normal, bad and ugly (a monster)</a:t>
            </a:r>
          </a:p>
          <a:p>
            <a:pPr/>
            <a:r>
              <a:t>Number affected: a few unfortunates, one at a time </a:t>
            </a:r>
          </a:p>
          <a:p>
            <a:pPr/>
            <a:r>
              <a:t>Likelihood: almost nil (exactly nil if you don’t bother with a science advisor)</a:t>
            </a:r>
          </a:p>
          <a:p>
            <a:pPr/>
            <a:r>
              <a:t>The rest of humanity: of little use</a:t>
            </a:r>
          </a:p>
          <a:p>
            <a:pPr/>
            <a:r>
              <a:t>Technology: of little use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</a:t>
            </a:r>
          </a:p>
          <a:p>
            <a:pPr/>
            <a:r>
              <a:t>Cause of death: not normal, bad and ugly (a monster)</a:t>
            </a:r>
          </a:p>
          <a:p>
            <a:pPr/>
            <a:r>
              <a:t>Number affected: a few unfortunates, one at a time </a:t>
            </a:r>
          </a:p>
          <a:p>
            <a:pPr/>
            <a:r>
              <a:t>Likelihood: almost nil (exactly nil if you don’t bother with a science advisor)</a:t>
            </a:r>
          </a:p>
          <a:p>
            <a:pPr/>
            <a:r>
              <a:t>The rest of humanity: of little use</a:t>
            </a:r>
          </a:p>
          <a:p>
            <a:pPr/>
            <a:r>
              <a:t>Technology: of little use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</a:t>
            </a:r>
          </a:p>
          <a:p>
            <a:pPr/>
            <a:r>
              <a:t>Cause of death: not normal, bad and ugly (a monster)</a:t>
            </a:r>
          </a:p>
          <a:p>
            <a:pPr/>
            <a:r>
              <a:t>Number affected: a few unfortunates, one at a time </a:t>
            </a:r>
          </a:p>
          <a:p>
            <a:pPr/>
            <a:r>
              <a:t>Likelihood: almost nil (exactly nil if you don’t bother with a science advisor)</a:t>
            </a:r>
          </a:p>
          <a:p>
            <a:pPr/>
            <a:r>
              <a:t>The rest of humanity: of little use</a:t>
            </a:r>
          </a:p>
          <a:p>
            <a:pPr/>
            <a:r>
              <a:t>Technology: of little use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</a:t>
            </a:r>
          </a:p>
          <a:p>
            <a:pPr/>
            <a:r>
              <a:t>Cause of death: not normal, bad and ugly (a monster)</a:t>
            </a:r>
          </a:p>
          <a:p>
            <a:pPr/>
            <a:r>
              <a:t>Number affected: a few unfortunates, one at a time </a:t>
            </a:r>
          </a:p>
          <a:p>
            <a:pPr/>
            <a:r>
              <a:t>Likelihood: almost nil (exactly nil if you don’t bother with a science advisor)</a:t>
            </a:r>
          </a:p>
          <a:p>
            <a:pPr/>
            <a:r>
              <a:t>The rest of humanity: of little use</a:t>
            </a:r>
          </a:p>
          <a:p>
            <a:pPr/>
            <a:r>
              <a:t>Technology: of little use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(old) people</a:t>
            </a:r>
          </a:p>
          <a:p>
            <a:pPr/>
            <a:r>
              <a:t>Cause of death: health complications of aging</a:t>
            </a:r>
          </a:p>
          <a:p>
            <a:pPr/>
            <a:r>
              <a:t>The rest of humanity: supportive and caring (sometimes)</a:t>
            </a:r>
          </a:p>
          <a:p>
            <a:pPr/>
            <a:r>
              <a:t>Technology: keeps us alive (sometimes)</a:t>
            </a:r>
          </a:p>
          <a:p>
            <a:pPr/>
            <a:r>
              <a:t>Likelihood: very high</a:t>
            </a:r>
          </a:p>
          <a:p>
            <a:pPr/>
            <a:r>
              <a:t>Number affected: almost everyone, but one at a time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</a:t>
            </a:r>
          </a:p>
          <a:p>
            <a:pPr/>
            <a:r>
              <a:t>Cause of death: not normal, bad and ugly (a monster)</a:t>
            </a:r>
          </a:p>
          <a:p>
            <a:pPr/>
            <a:r>
              <a:t>Number affected: a few unfortunates, one at a time </a:t>
            </a:r>
          </a:p>
          <a:p>
            <a:pPr/>
            <a:r>
              <a:t>Likelihood: almost nil (exactly nil if you don’t bother with a science advisor)</a:t>
            </a:r>
          </a:p>
          <a:p>
            <a:pPr/>
            <a:r>
              <a:t>The rest of humanity: of little use</a:t>
            </a:r>
          </a:p>
          <a:p>
            <a:pPr/>
            <a:r>
              <a:t>Technology: of little use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Three Winters</a:t>
            </a:r>
          </a:p>
          <a:p>
            <a:pPr/>
            <a:r>
              <a:t>(nuclear war, asteroid strike, super volcanic eruption)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Global Pandemics</a:t>
            </a:r>
          </a:p>
          <a:p>
            <a:pPr/>
            <a:r>
              <a:t>(natural and artificial)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Ecosystem Collapse</a:t>
            </a:r>
          </a:p>
          <a:p>
            <a:pPr/>
            <a:r>
              <a:t>(climate tipping points, keystone species)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Artificial Intelligence</a:t>
            </a:r>
          </a:p>
          <a:p>
            <a:pPr/>
            <a:r>
              <a:t>(you get what you ask for)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 (abnormal people too)</a:t>
            </a:r>
          </a:p>
          <a:p>
            <a:pPr/>
            <a:r>
              <a:t>Cause of death: not normal, often invisible</a:t>
            </a:r>
          </a:p>
          <a:p>
            <a:pPr/>
            <a:r>
              <a:t>Number affected: everyone, at the same time </a:t>
            </a:r>
          </a:p>
          <a:p>
            <a:pPr/>
            <a:r>
              <a:t>Likelihood: uncertain</a:t>
            </a:r>
          </a:p>
          <a:p>
            <a:pPr/>
            <a:r>
              <a:t>The rest of humanity: there is no “rest of”</a:t>
            </a:r>
          </a:p>
          <a:p>
            <a:pPr/>
            <a:r>
              <a:t>Technology: both the cause and the solution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 (abnormal people too)</a:t>
            </a:r>
          </a:p>
          <a:p>
            <a:pPr/>
            <a:r>
              <a:t>Cause of death: not normal, often invisible</a:t>
            </a:r>
          </a:p>
          <a:p>
            <a:pPr/>
            <a:r>
              <a:t>Number affected: everyone, at the same time </a:t>
            </a:r>
          </a:p>
          <a:p>
            <a:pPr/>
            <a:r>
              <a:t>Likelihood: uncertain</a:t>
            </a:r>
          </a:p>
          <a:p>
            <a:pPr/>
            <a:r>
              <a:t>The rest of humanity: there is no “rest of”</a:t>
            </a:r>
          </a:p>
          <a:p>
            <a:pPr/>
            <a:r>
              <a:t>Technology: both the cause and the solution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 (abnormal people too)</a:t>
            </a:r>
          </a:p>
          <a:p>
            <a:pPr/>
            <a:r>
              <a:t>Cause of death: not normal, often invisible</a:t>
            </a:r>
          </a:p>
          <a:p>
            <a:pPr/>
            <a:r>
              <a:t>Number affected: everyone, at the same time </a:t>
            </a:r>
          </a:p>
          <a:p>
            <a:pPr/>
            <a:r>
              <a:t>Likelihood: uncertain</a:t>
            </a:r>
          </a:p>
          <a:p>
            <a:pPr/>
            <a:r>
              <a:t>The rest of humanity: there is no “rest of”</a:t>
            </a:r>
          </a:p>
          <a:p>
            <a:pPr/>
            <a:r>
              <a:t>Technology: both the cause and the solution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 (abnormal people too)</a:t>
            </a:r>
          </a:p>
          <a:p>
            <a:pPr/>
            <a:r>
              <a:t>Cause of death: not normal, often invisible</a:t>
            </a:r>
          </a:p>
          <a:p>
            <a:pPr/>
            <a:r>
              <a:t>Number affected: everyone, at the same time </a:t>
            </a:r>
          </a:p>
          <a:p>
            <a:pPr/>
            <a:r>
              <a:t>Likelihood: uncertain</a:t>
            </a:r>
          </a:p>
          <a:p>
            <a:pPr/>
            <a:r>
              <a:t>The rest of humanity: there is no “rest of”</a:t>
            </a:r>
          </a:p>
          <a:p>
            <a:pPr/>
            <a:r>
              <a:t>Technology: both the cause and the solution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 (abnormal people too)</a:t>
            </a:r>
          </a:p>
          <a:p>
            <a:pPr/>
            <a:r>
              <a:t>Cause of death: not normal, often invisible</a:t>
            </a:r>
          </a:p>
          <a:p>
            <a:pPr/>
            <a:r>
              <a:t>Number affected: everyone, at the same time </a:t>
            </a:r>
          </a:p>
          <a:p>
            <a:pPr/>
            <a:r>
              <a:t>Likelihood: uncertain</a:t>
            </a:r>
          </a:p>
          <a:p>
            <a:pPr/>
            <a:r>
              <a:t>The rest of humanity: there is no “rest of”</a:t>
            </a:r>
          </a:p>
          <a:p>
            <a:pPr/>
            <a:r>
              <a:t>Technology: both the cause and the solution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(old) people</a:t>
            </a:r>
          </a:p>
          <a:p>
            <a:pPr/>
            <a:r>
              <a:t>Cause of death: health complications of aging</a:t>
            </a:r>
          </a:p>
          <a:p>
            <a:pPr/>
            <a:r>
              <a:t>Number affected: almost everyone, but one at a time </a:t>
            </a:r>
          </a:p>
          <a:p>
            <a:pPr/>
            <a:r>
              <a:t>Likelihood: very high</a:t>
            </a:r>
          </a:p>
          <a:p>
            <a:pPr/>
            <a:r>
              <a:t>The rest of humanity: supportive and caring (sometimes)</a:t>
            </a:r>
          </a:p>
          <a:p>
            <a:pPr/>
            <a:r>
              <a:t>Technology: keeps us alive (sometimes)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 (abnormal people too)</a:t>
            </a:r>
          </a:p>
          <a:p>
            <a:pPr/>
            <a:r>
              <a:t>Cause of death: not normal, often invisible</a:t>
            </a:r>
          </a:p>
          <a:p>
            <a:pPr/>
            <a:r>
              <a:t>Number affected: everyone, at the same time </a:t>
            </a:r>
          </a:p>
          <a:p>
            <a:pPr/>
            <a:r>
              <a:t>Likelihood: uncertain</a:t>
            </a:r>
          </a:p>
          <a:p>
            <a:pPr/>
            <a:r>
              <a:t>The rest of humanity: there is no “rest of”</a:t>
            </a:r>
          </a:p>
          <a:p>
            <a:pPr/>
            <a:r>
              <a:t>Technology: both the cause and the solution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 (abnormal people too)</a:t>
            </a:r>
          </a:p>
          <a:p>
            <a:pPr/>
            <a:r>
              <a:t>Cause of death: not normal, often invisible</a:t>
            </a:r>
          </a:p>
          <a:p>
            <a:pPr/>
            <a:r>
              <a:t>Number affected: everyone, at the same time </a:t>
            </a:r>
          </a:p>
          <a:p>
            <a:pPr/>
            <a:r>
              <a:t>Likelihood: uncertain</a:t>
            </a:r>
          </a:p>
          <a:p>
            <a:pPr/>
            <a:r>
              <a:t>The rest of humanity: there is no “rest of”</a:t>
            </a:r>
          </a:p>
          <a:p>
            <a:pPr/>
            <a:r>
              <a:t>Technology: both the cause and the solution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people (abnormal people too)</a:t>
            </a:r>
          </a:p>
          <a:p>
            <a:pPr/>
            <a:r>
              <a:t>Cause of death: not normal, often invisible</a:t>
            </a:r>
          </a:p>
          <a:p>
            <a:pPr/>
            <a:r>
              <a:t>Number affected: everyone, at the same time </a:t>
            </a:r>
          </a:p>
          <a:p>
            <a:pPr/>
            <a:r>
              <a:t>Likelihood: uncertain</a:t>
            </a:r>
          </a:p>
          <a:p>
            <a:pPr/>
            <a:r>
              <a:t>The rest of humanity: there is no “rest of”</a:t>
            </a:r>
          </a:p>
          <a:p>
            <a:pPr/>
            <a:r>
              <a:t>Technology: both the cause and the solution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Scott Pruitt, head of the Environmental Protection Agency</a:t>
            </a:r>
          </a:p>
          <a:p>
            <a:pPr/>
            <a:r>
              <a:t>United Nations General Assembly</a:t>
            </a:r>
          </a:p>
          <a:p>
            <a:pPr/>
            <a:r>
              <a:t>North Korean missiles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DeepMind AlphaGo on the cover of nature</a:t>
            </a:r>
          </a:p>
          <a:p>
            <a:pPr/>
            <a:r>
              <a:t>A DNA Synthesis machine</a:t>
            </a:r>
          </a:p>
          <a:p>
            <a:pPr/>
            <a:r>
              <a:t>WannaCry RansomWare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Black Mirror S01E01: The National Anthem (Channel 4)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Black Mirror S01E02: Fifteen Million Merits (Channel 4)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Black Mirror S01E03: The entire history of you (Channel 4)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Out, 2017, Universal Studios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(old) people</a:t>
            </a:r>
          </a:p>
          <a:p>
            <a:pPr/>
            <a:r>
              <a:t>Cause of death: health complications of aging</a:t>
            </a:r>
          </a:p>
          <a:p>
            <a:pPr/>
            <a:r>
              <a:t>Number affected: almost everyone, but one at a time </a:t>
            </a:r>
          </a:p>
          <a:p>
            <a:pPr/>
            <a:r>
              <a:t>Likelihood: very high</a:t>
            </a:r>
          </a:p>
          <a:p>
            <a:pPr/>
            <a:r>
              <a:t>The rest of humanity: supportive and caring (sometimes)</a:t>
            </a:r>
          </a:p>
          <a:p>
            <a:pPr/>
            <a:r>
              <a:t>Technology: keeps us alive (sometimes)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(old) people</a:t>
            </a:r>
          </a:p>
          <a:p>
            <a:pPr/>
            <a:r>
              <a:t>Cause of death: health complications of aging</a:t>
            </a:r>
          </a:p>
          <a:p>
            <a:pPr/>
            <a:r>
              <a:t>Number affected: almost everyone, but one at a time </a:t>
            </a:r>
          </a:p>
          <a:p>
            <a:pPr/>
            <a:r>
              <a:t>Likelihood: very high</a:t>
            </a:r>
          </a:p>
          <a:p>
            <a:pPr/>
            <a:r>
              <a:t>The rest of humanity: supportive and caring (sometimes)</a:t>
            </a:r>
          </a:p>
          <a:p>
            <a:pPr/>
            <a:r>
              <a:t>Technology: keeps us alive (sometimes)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(old) people</a:t>
            </a:r>
          </a:p>
          <a:p>
            <a:pPr/>
            <a:r>
              <a:t>Cause of death: health complications of aging</a:t>
            </a:r>
          </a:p>
          <a:p>
            <a:pPr/>
            <a:r>
              <a:t>Number affected: almost everyone, but one at a time </a:t>
            </a:r>
          </a:p>
          <a:p>
            <a:pPr/>
            <a:r>
              <a:t>Likelihood: very high</a:t>
            </a:r>
          </a:p>
          <a:p>
            <a:pPr/>
            <a:r>
              <a:t>The rest of humanity: supportive and caring (sometimes)</a:t>
            </a:r>
          </a:p>
          <a:p>
            <a:pPr/>
            <a:r>
              <a:t>Technology: keeps us alive (sometimes)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(old) people</a:t>
            </a:r>
          </a:p>
          <a:p>
            <a:pPr/>
            <a:r>
              <a:t>Cause of death: health complications of aging</a:t>
            </a:r>
          </a:p>
          <a:p>
            <a:pPr/>
            <a:r>
              <a:t>Number affected: almost everyone, but one at a time </a:t>
            </a:r>
          </a:p>
          <a:p>
            <a:pPr/>
            <a:r>
              <a:t>Likelihood: very high</a:t>
            </a:r>
          </a:p>
          <a:p>
            <a:pPr/>
            <a:r>
              <a:t>The rest of humanity: supportive and caring (sometimes)</a:t>
            </a:r>
          </a:p>
          <a:p>
            <a:pPr/>
            <a:r>
              <a:t>Technology: keeps us alive (sometimes)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(old) people</a:t>
            </a:r>
          </a:p>
          <a:p>
            <a:pPr/>
            <a:r>
              <a:t>Cause of death: health complications of aging</a:t>
            </a:r>
          </a:p>
          <a:p>
            <a:pPr/>
            <a:r>
              <a:t>Number affected: almost everyone, but one at a time </a:t>
            </a:r>
          </a:p>
          <a:p>
            <a:pPr/>
            <a:r>
              <a:t>Likelihood: very high</a:t>
            </a:r>
          </a:p>
          <a:p>
            <a:pPr/>
            <a:r>
              <a:t>The rest of humanity: supportive and caring (sometimes)</a:t>
            </a:r>
          </a:p>
          <a:p>
            <a:pPr/>
            <a:r>
              <a:t>Technology: keeps us alive (sometimes)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Victims: normal (old) people</a:t>
            </a:r>
          </a:p>
          <a:p>
            <a:pPr/>
            <a:r>
              <a:t>Cause of death: health complications of aging</a:t>
            </a:r>
          </a:p>
          <a:p>
            <a:pPr/>
            <a:r>
              <a:t>Number affected: almost everyone, but one at a time </a:t>
            </a:r>
          </a:p>
          <a:p>
            <a:pPr/>
            <a:r>
              <a:t>Likelihood: very high</a:t>
            </a:r>
          </a:p>
          <a:p>
            <a:pPr/>
            <a:r>
              <a:t>The rest of humanity: supportive and caring (sometimes)</a:t>
            </a:r>
          </a:p>
          <a:p>
            <a:pPr/>
            <a:r>
              <a:t>Technology: keeps us alive (sometimes)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16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tif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tif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tif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tif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he scary movies we need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the scary movies we need</a:t>
            </a:r>
          </a:p>
        </p:txBody>
      </p:sp>
      <p:sp>
        <p:nvSpPr>
          <p:cNvPr id="120" name="Dr. Shahar Avin…"/>
          <p:cNvSpPr txBox="1"/>
          <p:nvPr>
            <p:ph type="subTitle" sz="quarter" idx="1"/>
          </p:nvPr>
        </p:nvSpPr>
        <p:spPr>
          <a:xfrm>
            <a:off x="1270000" y="5029200"/>
            <a:ext cx="10464800" cy="1371501"/>
          </a:xfrm>
          <a:prstGeom prst="rect">
            <a:avLst/>
          </a:prstGeom>
        </p:spPr>
        <p:txBody>
          <a:bodyPr/>
          <a:lstStyle/>
          <a:p>
            <a:pPr defTabSz="438150">
              <a:defRPr sz="2775"/>
            </a:pPr>
            <a:r>
              <a:t>Dr. Shahar Avin</a:t>
            </a:r>
          </a:p>
          <a:p>
            <a:pPr defTabSz="438150">
              <a:defRPr sz="2775"/>
            </a:pPr>
            <a:r>
              <a:t>Centre for the Study of Existential Risk</a:t>
            </a:r>
          </a:p>
          <a:p>
            <a:pPr defTabSz="438150">
              <a:defRPr sz="2775"/>
            </a:pPr>
            <a:r>
              <a:t>University of Cambridge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4. likelihood: very hig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</a:t>
            </a:r>
            <a:r>
              <a:rPr cap="small"/>
              <a:t>. likelihood:</a:t>
            </a:r>
            <a:br>
              <a:rPr cap="small"/>
            </a:br>
            <a:r>
              <a:rPr cap="small"/>
              <a:t>very high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5. the rest of humanity: supportive and caring (sometime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5</a:t>
            </a:r>
            <a:r>
              <a:rPr cap="small"/>
              <a:t>. the rest of humanity:</a:t>
            </a:r>
            <a:br>
              <a:rPr cap="small"/>
            </a:br>
            <a:r>
              <a:rPr cap="small"/>
              <a:t>supportive and caring (sometimes)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6. technology: keeps us alive (sometime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6</a:t>
            </a:r>
            <a:r>
              <a:rPr cap="small"/>
              <a:t>. technology:</a:t>
            </a:r>
            <a:br>
              <a:rPr cap="small"/>
            </a:br>
            <a:r>
              <a:rPr cap="small"/>
              <a:t>keeps us alive (sometimes)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in horror movies, you will die like this: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/>
            </a:pPr>
            <a:r>
              <a:t>in horror movies,</a:t>
            </a:r>
            <a:br/>
            <a:r>
              <a:t>you will die like this: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43" t="0" r="554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4" name="Dead Evil II, Renaissance Pictures"/>
          <p:cNvSpPr txBox="1"/>
          <p:nvPr/>
        </p:nvSpPr>
        <p:spPr>
          <a:xfrm>
            <a:off x="8520830" y="9345199"/>
            <a:ext cx="4504513" cy="43639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Dead Evil II, Renaissance Pictures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22444" t="0" r="2244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9" name="Mad Max, MGM"/>
          <p:cNvSpPr txBox="1"/>
          <p:nvPr/>
        </p:nvSpPr>
        <p:spPr>
          <a:xfrm>
            <a:off x="10837332" y="9345199"/>
            <a:ext cx="2184376" cy="43639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Mad Max, MGM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8333" t="0" r="833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4" name="The Thing, Universal Pictures"/>
          <p:cNvSpPr txBox="1"/>
          <p:nvPr/>
        </p:nvSpPr>
        <p:spPr>
          <a:xfrm>
            <a:off x="9138502" y="9329983"/>
            <a:ext cx="3877819" cy="43639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Thing, Universal Pictures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eath in horror mov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death in horror movies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victi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  <a:defRPr cap="small"/>
            </a:pPr>
            <a:r>
              <a:t>victims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cause of death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number affected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likelihood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the rest of humanity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technology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1. victims: normal peo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</a:t>
            </a:r>
            <a:r>
              <a:rPr cap="small"/>
              <a:t>victims:</a:t>
            </a:r>
            <a:br>
              <a:rPr cap="small"/>
            </a:br>
            <a:r>
              <a:rPr cap="small"/>
              <a:t>normal people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2. cause of death: not normal, a monster (bad and ugl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2. </a:t>
            </a:r>
            <a:r>
              <a:rPr cap="small"/>
              <a:t>cause of death:</a:t>
            </a:r>
            <a:br>
              <a:rPr cap="small"/>
            </a:br>
            <a:r>
              <a:rPr cap="small"/>
              <a:t>not normal, a monster (bad and ugly)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3. number affected: a few unfortunates,  one at a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3. </a:t>
            </a:r>
            <a:r>
              <a:rPr cap="small"/>
              <a:t>number affected:</a:t>
            </a:r>
            <a:br>
              <a:rPr cap="small"/>
            </a:br>
            <a:r>
              <a:rPr cap="small"/>
              <a:t>a few unfortunates, </a:t>
            </a:r>
            <a:br>
              <a:rPr cap="small"/>
            </a:br>
            <a:r>
              <a:rPr cap="small"/>
              <a:t>one at a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4. likelihood: almost nil  (science advisors can help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defRPr sz="6400"/>
            </a:pPr>
            <a:r>
              <a:t>4</a:t>
            </a:r>
            <a:r>
              <a:rPr cap="small"/>
              <a:t>. likelihood:</a:t>
            </a:r>
            <a:br>
              <a:rPr cap="small"/>
            </a:br>
            <a:r>
              <a:rPr cap="small"/>
              <a:t>almost nil </a:t>
            </a:r>
            <a:br>
              <a:rPr cap="small"/>
            </a:br>
            <a:r>
              <a:rPr cap="small"/>
              <a:t>(science advisors can help)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5. the rest of humanity: of little u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1622">
              <a:defRPr sz="7280"/>
            </a:pPr>
            <a:r>
              <a:t>5</a:t>
            </a:r>
            <a:r>
              <a:rPr cap="small"/>
              <a:t>. the rest of humanity:</a:t>
            </a:r>
            <a:br>
              <a:rPr cap="small"/>
            </a:br>
            <a:r>
              <a:rPr cap="small"/>
              <a:t>of little 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6. technology: of little u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</a:t>
            </a:r>
            <a:r>
              <a:rPr cap="small"/>
              <a:t>. technology:</a:t>
            </a:r>
            <a:br>
              <a:rPr cap="small"/>
            </a:br>
            <a:r>
              <a:rPr cap="small"/>
              <a:t>of little 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hose are not the scenarios we study.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those are not the scenarios we study.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e study these: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we study these: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9857" t="0" r="19857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613" r="390" b="1"/>
          <a:stretch>
            <a:fillRect/>
          </a:stretch>
        </p:blipFill>
        <p:spPr>
          <a:xfrm>
            <a:off x="0" y="2155031"/>
            <a:ext cx="12954000" cy="5477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94" y="0"/>
                </a:moveTo>
                <a:cubicBezTo>
                  <a:pt x="19891" y="11"/>
                  <a:pt x="18887" y="19"/>
                  <a:pt x="17483" y="23"/>
                </a:cubicBezTo>
                <a:cubicBezTo>
                  <a:pt x="17329" y="24"/>
                  <a:pt x="17179" y="25"/>
                  <a:pt x="17014" y="25"/>
                </a:cubicBezTo>
                <a:cubicBezTo>
                  <a:pt x="15440" y="29"/>
                  <a:pt x="13534" y="33"/>
                  <a:pt x="10793" y="33"/>
                </a:cubicBezTo>
                <a:lnTo>
                  <a:pt x="0" y="33"/>
                </a:lnTo>
                <a:lnTo>
                  <a:pt x="0" y="10799"/>
                </a:lnTo>
                <a:lnTo>
                  <a:pt x="0" y="10816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799"/>
                </a:lnTo>
                <a:lnTo>
                  <a:pt x="21600" y="0"/>
                </a:lnTo>
                <a:lnTo>
                  <a:pt x="20494" y="0"/>
                </a:lnTo>
                <a:close/>
              </a:path>
            </a:pathLst>
          </a:cu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86" t="0" r="5586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you will die.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you will die.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existential ris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existential risk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victi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  <a:defRPr cap="small"/>
            </a:pPr>
            <a:r>
              <a:t>victims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cause of death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number affected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likelihood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the rest of humanity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technology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1. victims: normal people (abnormal people too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1. </a:t>
            </a:r>
            <a:r>
              <a:rPr cap="small"/>
              <a:t>victims:</a:t>
            </a:r>
            <a:br>
              <a:rPr cap="small"/>
            </a:br>
            <a:r>
              <a:rPr cap="small"/>
              <a:t>normal people (abnormal people too)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2. cause of death: not normal, invisi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</a:t>
            </a:r>
            <a:r>
              <a:rPr cap="small"/>
              <a:t>cause of death:</a:t>
            </a:r>
            <a:br>
              <a:rPr cap="small"/>
            </a:br>
            <a:r>
              <a:rPr cap="small"/>
              <a:t>not normal, invisible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3. number affected: everyone,  at the same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3. </a:t>
            </a:r>
            <a:r>
              <a:rPr cap="small"/>
              <a:t>number affected:</a:t>
            </a:r>
            <a:br>
              <a:rPr cap="small"/>
            </a:br>
            <a:r>
              <a:rPr cap="small"/>
              <a:t>everyone, </a:t>
            </a:r>
            <a:br>
              <a:rPr cap="small"/>
            </a:br>
            <a:r>
              <a:rPr cap="small"/>
              <a:t>at the same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4. likelihood: uncert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</a:t>
            </a:r>
            <a:r>
              <a:rPr cap="small"/>
              <a:t>. likelihood:</a:t>
            </a:r>
            <a:br>
              <a:rPr cap="small"/>
            </a:br>
            <a:r>
              <a:rPr cap="small"/>
              <a:t>uncertain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5. the rest of humanity: there is no “rest of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1622">
              <a:defRPr sz="7280"/>
            </a:pPr>
            <a:r>
              <a:t>5</a:t>
            </a:r>
            <a:r>
              <a:rPr cap="small"/>
              <a:t>. the rest of humanity:</a:t>
            </a:r>
            <a:br>
              <a:rPr cap="small"/>
            </a:br>
            <a:r>
              <a:rPr cap="small"/>
              <a:t>there is no “rest of”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6. technology: both the cause and the 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defRPr sz="7360"/>
            </a:pPr>
            <a:r>
              <a:t>6</a:t>
            </a:r>
            <a:r>
              <a:rPr cap="small"/>
              <a:t>. technology:</a:t>
            </a:r>
            <a:br>
              <a:rPr cap="small"/>
            </a:br>
            <a:r>
              <a:rPr cap="small"/>
              <a:t>both the cause and the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2654" t="120" r="12654" b="12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movie mons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movie monster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750" t="0" r="2175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6" name="The Thing, Universal Pictures"/>
          <p:cNvSpPr txBox="1"/>
          <p:nvPr/>
        </p:nvSpPr>
        <p:spPr>
          <a:xfrm>
            <a:off x="9138502" y="9329983"/>
            <a:ext cx="3877819" cy="43639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Thing, Universal Pictures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movie 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movie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500" t="0" r="1250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1" name="The Thing, Universal Pictures"/>
          <p:cNvSpPr txBox="1"/>
          <p:nvPr/>
        </p:nvSpPr>
        <p:spPr>
          <a:xfrm>
            <a:off x="9138502" y="9329983"/>
            <a:ext cx="3877819" cy="43639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Thing, Universal Pictures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ur mon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our monsters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4759" t="0" r="4759" b="0"/>
          <a:stretch>
            <a:fillRect/>
          </a:stretch>
        </p:blipFill>
        <p:spPr>
          <a:xfrm>
            <a:off x="6731000" y="4965700"/>
            <a:ext cx="5334001" cy="3898900"/>
          </a:xfrm>
          <a:prstGeom prst="rect">
            <a:avLst/>
          </a:prstGeom>
        </p:spPr>
      </p:pic>
      <p:pic>
        <p:nvPicPr>
          <p:cNvPr id="276" name="pasted-image.tiff" descr="pasted-image.tiff"/>
          <p:cNvPicPr>
            <a:picLocks noChangeAspect="1"/>
          </p:cNvPicPr>
          <p:nvPr>
            <p:ph type="pic" idx="14"/>
          </p:nvPr>
        </p:nvPicPr>
        <p:blipFill>
          <a:blip r:embed="rId4">
            <a:extLst/>
          </a:blip>
          <a:srcRect l="21693" t="0" r="21693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77" name="pasted-image.tiff" descr="pasted-image.tiff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rcRect l="9490" t="0" r="9490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7734" t="0" r="17734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82" name="pasted-image.tiff" descr="pasted-image.tiff"/>
          <p:cNvPicPr>
            <a:picLocks noChangeAspect="1"/>
          </p:cNvPicPr>
          <p:nvPr>
            <p:ph type="pic" idx="14"/>
          </p:nvPr>
        </p:nvPicPr>
        <p:blipFill>
          <a:blip r:embed="rId4">
            <a:extLst/>
          </a:blip>
          <a:srcRect l="11522" t="0" r="11522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83" name="pasted-image.tiff" descr="pasted-image.tiff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rcRect l="7401" t="0" r="7401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our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our solutions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759" t="0" r="4759" b="0"/>
          <a:stretch>
            <a:fillRect/>
          </a:stretch>
        </p:blipFill>
        <p:spPr>
          <a:xfrm>
            <a:off x="6731000" y="4965700"/>
            <a:ext cx="5334001" cy="3898900"/>
          </a:xfrm>
          <a:prstGeom prst="rect">
            <a:avLst/>
          </a:prstGeom>
        </p:spPr>
      </p:pic>
      <p:pic>
        <p:nvPicPr>
          <p:cNvPr id="290" name="pasted-image.tiff" descr="pasted-image.tiff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21693" t="0" r="21693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91" name="pasted-image.tiff" descr="pasted-image.tiff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9490" t="0" r="9490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7734" t="0" r="17734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94" name="pasted-image.tiff" descr="pasted-image.tiff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11522" t="0" r="11522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95" name="pasted-image.tiff" descr="pasted-image.tiff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7401" t="0" r="7401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he common dea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the common death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horror gets this, someti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horror gets this, sometimes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2453" t="0" r="1245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0" name="Black Mirror, Channel 4"/>
          <p:cNvSpPr txBox="1"/>
          <p:nvPr/>
        </p:nvSpPr>
        <p:spPr>
          <a:xfrm>
            <a:off x="9901965" y="9329983"/>
            <a:ext cx="3111704" cy="43639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Black Mirror, Channel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2500" t="0" r="1250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5" name="Black Mirror, Channel 4"/>
          <p:cNvSpPr txBox="1"/>
          <p:nvPr/>
        </p:nvSpPr>
        <p:spPr>
          <a:xfrm>
            <a:off x="9901965" y="9329983"/>
            <a:ext cx="3111704" cy="43639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Black Mirror, Channel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2500" t="0" r="1250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0" name="Black Mirror, Channel 4"/>
          <p:cNvSpPr txBox="1"/>
          <p:nvPr/>
        </p:nvSpPr>
        <p:spPr>
          <a:xfrm>
            <a:off x="9901965" y="9329983"/>
            <a:ext cx="3111704" cy="43639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Black Mirror, Channel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22222" t="0" r="2222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5" name="Get Out, Universal Studios"/>
          <p:cNvSpPr txBox="1"/>
          <p:nvPr/>
        </p:nvSpPr>
        <p:spPr>
          <a:xfrm>
            <a:off x="9494883" y="9314766"/>
            <a:ext cx="3530245" cy="4363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Get Out, Universal Studios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he scary movies we ne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cap="small" sz="7360"/>
            </a:lvl1pPr>
          </a:lstStyle>
          <a:p>
            <a:pPr/>
            <a:r>
              <a:t>the scary movies we need</a:t>
            </a:r>
          </a:p>
        </p:txBody>
      </p:sp>
      <p:sp>
        <p:nvSpPr>
          <p:cNvPr id="320" name="no responsible adul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/>
            </a:pPr>
            <a:r>
              <a:t>no responsible adults</a:t>
            </a:r>
          </a:p>
          <a:p>
            <a:pPr>
              <a:defRPr cap="small"/>
            </a:pPr>
            <a:r>
              <a:t>global coordination is hard</a:t>
            </a:r>
          </a:p>
          <a:p>
            <a:pPr>
              <a:defRPr cap="small"/>
            </a:pPr>
            <a:r>
              <a:t>we have some unsung heroes…</a:t>
            </a:r>
          </a:p>
          <a:p>
            <a:pPr>
              <a:defRPr cap="small"/>
            </a:pPr>
            <a:r>
              <a:t>…but better to not rely on heroes</a:t>
            </a:r>
          </a:p>
          <a:p>
            <a:pPr>
              <a:defRPr cap="small"/>
            </a:pPr>
            <a:r>
              <a:t>novelty is easier than safety</a:t>
            </a:r>
          </a:p>
          <a:p>
            <a:pPr>
              <a:defRPr cap="small"/>
            </a:pPr>
            <a:r>
              <a:t>no silver bullets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will you help us tell our stor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will you help us tell our story?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victi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  <a:defRPr cap="small"/>
            </a:pPr>
            <a:r>
              <a:t>victims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cause of death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number affected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likelihood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the rest of humanity</a:t>
            </a:r>
          </a:p>
          <a:p>
            <a:pPr marL="635000" indent="-635000">
              <a:buSzPct val="100000"/>
              <a:buAutoNum type="arabicPeriod" startAt="1"/>
              <a:defRPr cap="small"/>
            </a:pPr>
            <a:r>
              <a:t>technology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1. victims: normal (old) peo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</a:t>
            </a:r>
            <a:r>
              <a:rPr cap="small"/>
              <a:t>victims:</a:t>
            </a:r>
            <a:br>
              <a:rPr cap="small"/>
            </a:br>
            <a:r>
              <a:rPr cap="small"/>
              <a:t>normal (old) people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2. cause of death: health complications of age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25779">
              <a:defRPr sz="7200"/>
            </a:pPr>
            <a:r>
              <a:t>2. </a:t>
            </a:r>
            <a:r>
              <a:rPr cap="small"/>
              <a:t>cause of death:</a:t>
            </a:r>
            <a:br>
              <a:rPr cap="small"/>
            </a:br>
            <a:r>
              <a:rPr cap="small"/>
              <a:t>health complications of ageing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3. number affected: almost everyone, but one at a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3. </a:t>
            </a:r>
            <a:r>
              <a:rPr cap="small"/>
              <a:t>number affected:</a:t>
            </a:r>
            <a:br>
              <a:rPr cap="small"/>
            </a:br>
            <a:r>
              <a:rPr cap="small"/>
              <a:t>almost everyone, but one at a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